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0" r:id="rId2"/>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1B08"/>
    <a:srgbClr val="C01A04"/>
    <a:srgbClr val="487FC3"/>
    <a:srgbClr val="4476B4"/>
    <a:srgbClr val="B21702"/>
    <a:srgbClr val="FF0000"/>
    <a:srgbClr val="FF312F"/>
    <a:srgbClr val="F3F2EA"/>
    <a:srgbClr val="454E5C"/>
    <a:srgbClr val="FCE8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1681"/>
  </p:normalViewPr>
  <p:slideViewPr>
    <p:cSldViewPr snapToGrid="0" snapToObjects="1">
      <p:cViewPr>
        <p:scale>
          <a:sx n="149" d="100"/>
          <a:sy n="149" d="100"/>
        </p:scale>
        <p:origin x="-32" y="144"/>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2F20777-C881-0243-9A74-40FE40941034}" type="datetimeFigureOut">
              <a:rPr lang="en-US" altLang="en-US"/>
              <a:pPr/>
              <a:t>2/4/16</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0BDA92B-FEE7-3841-914B-649E74388F6E}" type="slidenum">
              <a:rPr lang="en-US" altLang="en-US"/>
              <a:pPr/>
              <a:t>‹#›</a:t>
            </a:fld>
            <a:endParaRPr lang="en-US" altLang="en-US"/>
          </a:p>
        </p:txBody>
      </p:sp>
    </p:spTree>
    <p:extLst>
      <p:ext uri="{BB962C8B-B14F-4D97-AF65-F5344CB8AC3E}">
        <p14:creationId xmlns:p14="http://schemas.microsoft.com/office/powerpoint/2010/main" val="68968682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A92B-FEE7-3841-914B-649E74388F6E}" type="slidenum">
              <a:rPr lang="en-US" altLang="en-US" smtClean="0"/>
              <a:pPr/>
              <a:t>1</a:t>
            </a:fld>
            <a:endParaRPr lang="en-US" altLang="en-US"/>
          </a:p>
        </p:txBody>
      </p:sp>
    </p:spTree>
    <p:extLst>
      <p:ext uri="{BB962C8B-B14F-4D97-AF65-F5344CB8AC3E}">
        <p14:creationId xmlns:p14="http://schemas.microsoft.com/office/powerpoint/2010/main" val="173169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A4E848E-482D-7244-AA1C-4AAD8FC114C7}" type="datetimeFigureOut">
              <a:rPr lang="en-US" altLang="en-US"/>
              <a:pPr/>
              <a:t>2/4/16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92729FF-D3B6-EC4A-A1BC-801EE19F7D49}" type="slidenum">
              <a:rPr lang="en-US" altLang="en-US"/>
              <a:pPr/>
              <a:t>‹#›</a:t>
            </a:fld>
            <a:endParaRPr lang="en-US" altLang="en-US"/>
          </a:p>
        </p:txBody>
      </p:sp>
    </p:spTree>
    <p:extLst>
      <p:ext uri="{BB962C8B-B14F-4D97-AF65-F5344CB8AC3E}">
        <p14:creationId xmlns:p14="http://schemas.microsoft.com/office/powerpoint/2010/main" val="73110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476ECB-403A-3147-9965-5604D75F25E3}" type="datetimeFigureOut">
              <a:rPr lang="en-US" altLang="en-US"/>
              <a:pPr/>
              <a:t>2/4/16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7560D94-2F42-F141-8A63-F259B43E4781}" type="slidenum">
              <a:rPr lang="en-US" altLang="en-US"/>
              <a:pPr/>
              <a:t>‹#›</a:t>
            </a:fld>
            <a:endParaRPr lang="en-US" altLang="en-US"/>
          </a:p>
        </p:txBody>
      </p:sp>
    </p:spTree>
    <p:extLst>
      <p:ext uri="{BB962C8B-B14F-4D97-AF65-F5344CB8AC3E}">
        <p14:creationId xmlns:p14="http://schemas.microsoft.com/office/powerpoint/2010/main" val="176390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EEAD97A-58D3-4242-B21E-2CF55C3240BC}" type="datetimeFigureOut">
              <a:rPr lang="en-US" altLang="en-US"/>
              <a:pPr/>
              <a:t>2/4/16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8C63F3-2353-CE48-A516-519E57415696}" type="slidenum">
              <a:rPr lang="en-US" altLang="en-US"/>
              <a:pPr/>
              <a:t>‹#›</a:t>
            </a:fld>
            <a:endParaRPr lang="en-US" altLang="en-US"/>
          </a:p>
        </p:txBody>
      </p:sp>
    </p:spTree>
    <p:extLst>
      <p:ext uri="{BB962C8B-B14F-4D97-AF65-F5344CB8AC3E}">
        <p14:creationId xmlns:p14="http://schemas.microsoft.com/office/powerpoint/2010/main" val="211559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37E5AF6-AAB6-C442-B9AE-1D319E882384}" type="datetimeFigureOut">
              <a:rPr lang="en-US" altLang="en-US"/>
              <a:pPr/>
              <a:t>2/4/16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06E5232-060B-6E4B-A435-B6363A146EFD}" type="slidenum">
              <a:rPr lang="en-US" altLang="en-US"/>
              <a:pPr/>
              <a:t>‹#›</a:t>
            </a:fld>
            <a:endParaRPr lang="en-US" altLang="en-US"/>
          </a:p>
        </p:txBody>
      </p:sp>
    </p:spTree>
    <p:extLst>
      <p:ext uri="{BB962C8B-B14F-4D97-AF65-F5344CB8AC3E}">
        <p14:creationId xmlns:p14="http://schemas.microsoft.com/office/powerpoint/2010/main" val="185153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40E9D2-A782-264F-BB03-C74302FEEB53}" type="datetimeFigureOut">
              <a:rPr lang="en-US" altLang="en-US"/>
              <a:pPr/>
              <a:t>2/4/16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DE045D7-A9BE-8A43-880F-0A959EAA88F1}" type="slidenum">
              <a:rPr lang="en-US" altLang="en-US"/>
              <a:pPr/>
              <a:t>‹#›</a:t>
            </a:fld>
            <a:endParaRPr lang="en-US" altLang="en-US"/>
          </a:p>
        </p:txBody>
      </p:sp>
    </p:spTree>
    <p:extLst>
      <p:ext uri="{BB962C8B-B14F-4D97-AF65-F5344CB8AC3E}">
        <p14:creationId xmlns:p14="http://schemas.microsoft.com/office/powerpoint/2010/main" val="174690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E1E01DF-E6A6-F34A-8401-6BC401EB6D55}" type="datetimeFigureOut">
              <a:rPr lang="en-US" altLang="en-US"/>
              <a:pPr/>
              <a:t>2/4/16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2C37A98-D8FA-1244-9141-9D393505C2AB}" type="slidenum">
              <a:rPr lang="en-US" altLang="en-US"/>
              <a:pPr/>
              <a:t>‹#›</a:t>
            </a:fld>
            <a:endParaRPr lang="en-US" altLang="en-US"/>
          </a:p>
        </p:txBody>
      </p:sp>
    </p:spTree>
    <p:extLst>
      <p:ext uri="{BB962C8B-B14F-4D97-AF65-F5344CB8AC3E}">
        <p14:creationId xmlns:p14="http://schemas.microsoft.com/office/powerpoint/2010/main" val="193714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7FA0372-956E-134D-97F6-839ED19B6053}" type="datetimeFigureOut">
              <a:rPr lang="en-US" altLang="en-US"/>
              <a:pPr/>
              <a:t>2/4/16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80C8D3-EC68-C44F-840E-365EAD035236}" type="slidenum">
              <a:rPr lang="en-US" altLang="en-US"/>
              <a:pPr/>
              <a:t>‹#›</a:t>
            </a:fld>
            <a:endParaRPr lang="en-US" altLang="en-US"/>
          </a:p>
        </p:txBody>
      </p:sp>
    </p:spTree>
    <p:extLst>
      <p:ext uri="{BB962C8B-B14F-4D97-AF65-F5344CB8AC3E}">
        <p14:creationId xmlns:p14="http://schemas.microsoft.com/office/powerpoint/2010/main" val="172710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934CFF2-07EB-B44C-AF05-534A54C63FE9}" type="datetimeFigureOut">
              <a:rPr lang="en-US" altLang="en-US"/>
              <a:pPr/>
              <a:t>2/4/16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E997596-0D9A-E942-888A-76700CD224AC}" type="slidenum">
              <a:rPr lang="en-US" altLang="en-US"/>
              <a:pPr/>
              <a:t>‹#›</a:t>
            </a:fld>
            <a:endParaRPr lang="en-US" altLang="en-US"/>
          </a:p>
        </p:txBody>
      </p:sp>
    </p:spTree>
    <p:extLst>
      <p:ext uri="{BB962C8B-B14F-4D97-AF65-F5344CB8AC3E}">
        <p14:creationId xmlns:p14="http://schemas.microsoft.com/office/powerpoint/2010/main" val="202565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176DB88-CE3A-124A-BBE0-E728D29FBDA9}" type="datetimeFigureOut">
              <a:rPr lang="en-US" altLang="en-US"/>
              <a:pPr/>
              <a:t>2/4/16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AD2F0AE-3D32-2149-8026-3C777226EC66}" type="slidenum">
              <a:rPr lang="en-US" altLang="en-US"/>
              <a:pPr/>
              <a:t>‹#›</a:t>
            </a:fld>
            <a:endParaRPr lang="en-US" altLang="en-US"/>
          </a:p>
        </p:txBody>
      </p:sp>
    </p:spTree>
    <p:extLst>
      <p:ext uri="{BB962C8B-B14F-4D97-AF65-F5344CB8AC3E}">
        <p14:creationId xmlns:p14="http://schemas.microsoft.com/office/powerpoint/2010/main" val="107926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4A607FA-368E-5145-B6B1-326CB5A5582A}" type="datetimeFigureOut">
              <a:rPr lang="en-US" altLang="en-US"/>
              <a:pPr/>
              <a:t>2/4/16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0820E9-173F-5045-94EC-3449F5268DEA}" type="slidenum">
              <a:rPr lang="en-US" altLang="en-US"/>
              <a:pPr/>
              <a:t>‹#›</a:t>
            </a:fld>
            <a:endParaRPr lang="en-US" altLang="en-US"/>
          </a:p>
        </p:txBody>
      </p:sp>
    </p:spTree>
    <p:extLst>
      <p:ext uri="{BB962C8B-B14F-4D97-AF65-F5344CB8AC3E}">
        <p14:creationId xmlns:p14="http://schemas.microsoft.com/office/powerpoint/2010/main" val="149479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3C5B199-5A69-9540-81C3-6AB37C5EDB10}" type="datetimeFigureOut">
              <a:rPr lang="en-US" altLang="en-US"/>
              <a:pPr/>
              <a:t>2/4/16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2E40CA-5212-1F41-9CCC-11748AE81545}" type="slidenum">
              <a:rPr lang="en-US" altLang="en-US"/>
              <a:pPr/>
              <a:t>‹#›</a:t>
            </a:fld>
            <a:endParaRPr lang="en-US" altLang="en-US"/>
          </a:p>
        </p:txBody>
      </p:sp>
    </p:spTree>
    <p:extLst>
      <p:ext uri="{BB962C8B-B14F-4D97-AF65-F5344CB8AC3E}">
        <p14:creationId xmlns:p14="http://schemas.microsoft.com/office/powerpoint/2010/main" val="17540472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B91558A-1EFB-854F-B378-ECF3A86031B5}" type="datetimeFigureOut">
              <a:rPr lang="en-US" altLang="en-US"/>
              <a:pPr/>
              <a:t>2/4/16</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68F6FC-5087-C246-B866-5FA3C7EC554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arallelogram 123"/>
          <p:cNvSpPr/>
          <p:nvPr/>
        </p:nvSpPr>
        <p:spPr>
          <a:xfrm rot="5400000" flipV="1">
            <a:off x="-373856" y="11138694"/>
            <a:ext cx="9934575" cy="9186863"/>
          </a:xfrm>
          <a:prstGeom prst="parallelogram">
            <a:avLst>
              <a:gd name="adj" fmla="val 0"/>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1" name="Parallelogram 150"/>
          <p:cNvSpPr/>
          <p:nvPr/>
        </p:nvSpPr>
        <p:spPr>
          <a:xfrm rot="16200000">
            <a:off x="2342356" y="5963444"/>
            <a:ext cx="4459287" cy="9223376"/>
          </a:xfrm>
          <a:prstGeom prst="parallelogram">
            <a:avLst>
              <a:gd name="adj" fmla="val 24853"/>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31" name="Parallelogram 130"/>
          <p:cNvSpPr/>
          <p:nvPr/>
        </p:nvSpPr>
        <p:spPr>
          <a:xfrm rot="5400000" flipV="1">
            <a:off x="691357" y="18936493"/>
            <a:ext cx="7804150" cy="9186863"/>
          </a:xfrm>
          <a:prstGeom prst="parallelogram">
            <a:avLst>
              <a:gd name="adj" fmla="val 0"/>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0" name="Parallelogram 109"/>
          <p:cNvSpPr/>
          <p:nvPr/>
        </p:nvSpPr>
        <p:spPr>
          <a:xfrm rot="5400000" flipV="1">
            <a:off x="794544" y="-794544"/>
            <a:ext cx="7597775" cy="9186863"/>
          </a:xfrm>
          <a:prstGeom prst="parallelogram">
            <a:avLst>
              <a:gd name="adj" fmla="val 0"/>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16" name="Parallelogram 115"/>
          <p:cNvSpPr/>
          <p:nvPr/>
        </p:nvSpPr>
        <p:spPr>
          <a:xfrm rot="5400000" flipV="1">
            <a:off x="1149350" y="3364052"/>
            <a:ext cx="6780213" cy="9186863"/>
          </a:xfrm>
          <a:prstGeom prst="parallelogram">
            <a:avLst>
              <a:gd name="adj" fmla="val 24853"/>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smtClean="0"/>
              <a:t> </a:t>
            </a:r>
            <a:endParaRPr lang="en-US" sz="1800" dirty="0"/>
          </a:p>
        </p:txBody>
      </p:sp>
      <p:sp>
        <p:nvSpPr>
          <p:cNvPr id="18436" name="TextBox 198"/>
          <p:cNvSpPr txBox="1">
            <a:spLocks noChangeArrowheads="1"/>
          </p:cNvSpPr>
          <p:nvPr/>
        </p:nvSpPr>
        <p:spPr bwMode="auto">
          <a:xfrm rot="20945170">
            <a:off x="757218" y="3576942"/>
            <a:ext cx="461968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1600" dirty="0" smtClean="0">
                <a:solidFill>
                  <a:schemeClr val="bg1"/>
                </a:solidFill>
              </a:rPr>
              <a:t>“You need to create ridiculously good content- content that is useful, enjoyable and inspired.”</a:t>
            </a:r>
          </a:p>
          <a:p>
            <a:pPr eaLnBrk="1" hangingPunct="1"/>
            <a:endParaRPr lang="en-US" altLang="en-US" sz="1600" dirty="0">
              <a:solidFill>
                <a:schemeClr val="bg1"/>
              </a:solidFill>
            </a:endParaRPr>
          </a:p>
          <a:p>
            <a:pPr eaLnBrk="1" hangingPunct="1"/>
            <a:r>
              <a:rPr lang="en-US" altLang="en-US" sz="1600" dirty="0" smtClean="0">
                <a:solidFill>
                  <a:schemeClr val="bg1"/>
                </a:solidFill>
              </a:rPr>
              <a:t>- Ann Handley, Chief Content Officer, MarketingProfs</a:t>
            </a:r>
            <a:endParaRPr lang="en-US" altLang="en-US" sz="1600" dirty="0">
              <a:solidFill>
                <a:schemeClr val="bg1"/>
              </a:solidFill>
            </a:endParaRPr>
          </a:p>
        </p:txBody>
      </p:sp>
      <p:sp>
        <p:nvSpPr>
          <p:cNvPr id="200" name="Rectangle 199"/>
          <p:cNvSpPr/>
          <p:nvPr/>
        </p:nvSpPr>
        <p:spPr>
          <a:xfrm>
            <a:off x="842963" y="1412746"/>
            <a:ext cx="7747000" cy="1066800"/>
          </a:xfrm>
          <a:prstGeom prst="rect">
            <a:avLst/>
          </a:prstGeom>
          <a:solidFill>
            <a:schemeClr val="accent5">
              <a:lumMod val="75000"/>
              <a:alpha val="98824"/>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444" name="TextBox 207"/>
          <p:cNvSpPr txBox="1">
            <a:spLocks noChangeArrowheads="1"/>
          </p:cNvSpPr>
          <p:nvPr/>
        </p:nvSpPr>
        <p:spPr bwMode="auto">
          <a:xfrm>
            <a:off x="864394" y="1542891"/>
            <a:ext cx="770413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pc="300" dirty="0" smtClean="0">
                <a:solidFill>
                  <a:schemeClr val="bg1"/>
                </a:solidFill>
                <a:latin typeface="Impact" charset="0"/>
                <a:cs typeface="Impact" charset="0"/>
              </a:rPr>
              <a:t>Why Interactive Content </a:t>
            </a:r>
            <a:r>
              <a:rPr lang="en-US" spc="300" dirty="0">
                <a:solidFill>
                  <a:schemeClr val="bg1"/>
                </a:solidFill>
                <a:latin typeface="Impact" charset="0"/>
                <a:cs typeface="Impact" charset="0"/>
              </a:rPr>
              <a:t>M</a:t>
            </a:r>
            <a:r>
              <a:rPr lang="en-US" spc="300" dirty="0" smtClean="0">
                <a:solidFill>
                  <a:schemeClr val="bg1"/>
                </a:solidFill>
                <a:latin typeface="Impact" charset="0"/>
                <a:cs typeface="Impact" charset="0"/>
              </a:rPr>
              <a:t>arketing </a:t>
            </a:r>
            <a:r>
              <a:rPr lang="en-US" spc="300" dirty="0">
                <a:solidFill>
                  <a:schemeClr val="bg1"/>
                </a:solidFill>
                <a:latin typeface="Impact" charset="0"/>
                <a:cs typeface="Impact" charset="0"/>
              </a:rPr>
              <a:t>B</a:t>
            </a:r>
            <a:r>
              <a:rPr lang="en-US" spc="300" dirty="0" smtClean="0">
                <a:solidFill>
                  <a:schemeClr val="bg1"/>
                </a:solidFill>
                <a:latin typeface="Impact" charset="0"/>
                <a:cs typeface="Impact" charset="0"/>
              </a:rPr>
              <a:t>eats </a:t>
            </a:r>
            <a:r>
              <a:rPr lang="en-US" spc="300" dirty="0">
                <a:solidFill>
                  <a:schemeClr val="bg1"/>
                </a:solidFill>
                <a:latin typeface="Impact" charset="0"/>
                <a:cs typeface="Impact" charset="0"/>
              </a:rPr>
              <a:t>C</a:t>
            </a:r>
            <a:r>
              <a:rPr lang="en-US" spc="300" dirty="0" smtClean="0">
                <a:solidFill>
                  <a:schemeClr val="bg1"/>
                </a:solidFill>
                <a:latin typeface="Impact" charset="0"/>
                <a:cs typeface="Impact" charset="0"/>
              </a:rPr>
              <a:t>ontent </a:t>
            </a:r>
            <a:r>
              <a:rPr lang="en-US" spc="300" dirty="0">
                <a:solidFill>
                  <a:schemeClr val="bg1"/>
                </a:solidFill>
                <a:latin typeface="Impact" charset="0"/>
                <a:cs typeface="Impact" charset="0"/>
              </a:rPr>
              <a:t>M</a:t>
            </a:r>
            <a:r>
              <a:rPr lang="en-US" spc="300" dirty="0" smtClean="0">
                <a:solidFill>
                  <a:schemeClr val="bg1"/>
                </a:solidFill>
                <a:latin typeface="Impact" charset="0"/>
                <a:cs typeface="Impact" charset="0"/>
              </a:rPr>
              <a:t>arketing</a:t>
            </a:r>
            <a:endParaRPr lang="en-US" spc="300" dirty="0">
              <a:solidFill>
                <a:schemeClr val="bg1"/>
              </a:solidFill>
              <a:latin typeface="Impact" charset="0"/>
              <a:cs typeface="Impact" charset="0"/>
            </a:endParaRPr>
          </a:p>
        </p:txBody>
      </p:sp>
      <p:sp>
        <p:nvSpPr>
          <p:cNvPr id="224" name="Oval 223"/>
          <p:cNvSpPr/>
          <p:nvPr/>
        </p:nvSpPr>
        <p:spPr bwMode="auto">
          <a:xfrm>
            <a:off x="3316548" y="14743724"/>
            <a:ext cx="1465380" cy="1460972"/>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81% </a:t>
            </a:r>
            <a:r>
              <a:rPr lang="en-US" sz="900" b="1" dirty="0"/>
              <a:t>of marketers cite the ability to create </a:t>
            </a:r>
            <a:r>
              <a:rPr lang="en-US" sz="900" b="1" dirty="0" smtClean="0"/>
              <a:t>compelling content as one of the biggest challenges of content marketing</a:t>
            </a:r>
            <a:endParaRPr lang="en-US" sz="1800" dirty="0"/>
          </a:p>
        </p:txBody>
      </p:sp>
      <p:sp>
        <p:nvSpPr>
          <p:cNvPr id="225" name="Oval 224"/>
          <p:cNvSpPr/>
          <p:nvPr/>
        </p:nvSpPr>
        <p:spPr bwMode="auto">
          <a:xfrm>
            <a:off x="5776958" y="15264975"/>
            <a:ext cx="1332906" cy="1300728"/>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US" sz="1400" b="1" dirty="0" smtClean="0"/>
              <a:t>58</a:t>
            </a:r>
            <a:r>
              <a:rPr lang="en-US" sz="1400" b="1" dirty="0"/>
              <a:t>%</a:t>
            </a:r>
            <a:r>
              <a:rPr lang="en-US" sz="900" b="1" dirty="0"/>
              <a:t> of marketers say content doesn’t create opportunities for engagement</a:t>
            </a:r>
            <a:r>
              <a:rPr lang="en-US" sz="900" dirty="0" smtClean="0">
                <a:effectLst/>
              </a:rPr>
              <a:t> </a:t>
            </a:r>
            <a:endParaRPr lang="en-US" sz="900" dirty="0"/>
          </a:p>
        </p:txBody>
      </p:sp>
      <p:sp>
        <p:nvSpPr>
          <p:cNvPr id="226" name="Oval 225"/>
          <p:cNvSpPr/>
          <p:nvPr/>
        </p:nvSpPr>
        <p:spPr bwMode="auto">
          <a:xfrm>
            <a:off x="7202813" y="14790737"/>
            <a:ext cx="1387149" cy="1360487"/>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29% </a:t>
            </a:r>
            <a:r>
              <a:rPr lang="en-US" sz="900" b="1" dirty="0"/>
              <a:t>of marketers say their content isn’t generating interest or attention, or it is boring or uninspiring</a:t>
            </a:r>
            <a:r>
              <a:rPr lang="en-US" sz="900" dirty="0"/>
              <a:t> </a:t>
            </a:r>
          </a:p>
        </p:txBody>
      </p:sp>
      <p:sp>
        <p:nvSpPr>
          <p:cNvPr id="227" name="Rectangle 226"/>
          <p:cNvSpPr/>
          <p:nvPr/>
        </p:nvSpPr>
        <p:spPr bwMode="auto">
          <a:xfrm>
            <a:off x="4001850" y="14071600"/>
            <a:ext cx="109537" cy="719138"/>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8" name="Rectangle 227"/>
          <p:cNvSpPr/>
          <p:nvPr/>
        </p:nvSpPr>
        <p:spPr bwMode="auto">
          <a:xfrm>
            <a:off x="6376633" y="14104938"/>
            <a:ext cx="109537" cy="1227137"/>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9" name="Rectangle 228"/>
          <p:cNvSpPr/>
          <p:nvPr/>
        </p:nvSpPr>
        <p:spPr bwMode="auto">
          <a:xfrm>
            <a:off x="7826914" y="14142562"/>
            <a:ext cx="109538" cy="769937"/>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ectangle 295"/>
          <p:cNvSpPr/>
          <p:nvPr/>
        </p:nvSpPr>
        <p:spPr>
          <a:xfrm>
            <a:off x="-53975" y="6867525"/>
            <a:ext cx="8293100" cy="10668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455" name="TextBox 296"/>
          <p:cNvSpPr txBox="1">
            <a:spLocks noChangeArrowheads="1"/>
          </p:cNvSpPr>
          <p:nvPr/>
        </p:nvSpPr>
        <p:spPr bwMode="auto">
          <a:xfrm>
            <a:off x="192088" y="7116763"/>
            <a:ext cx="7323137" cy="461665"/>
          </a:xfrm>
          <a:prstGeom prst="rect">
            <a:avLst/>
          </a:prstGeom>
          <a:solidFill>
            <a:schemeClr val="accent3">
              <a:lumMod val="7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pc="300" dirty="0" smtClean="0">
                <a:solidFill>
                  <a:srgbClr val="FFFFFF"/>
                </a:solidFill>
                <a:latin typeface="Impact" charset="0"/>
                <a:cs typeface="Impact" charset="0"/>
              </a:rPr>
              <a:t>Content Marketing Stats</a:t>
            </a:r>
            <a:endParaRPr lang="en-US" spc="300" dirty="0">
              <a:solidFill>
                <a:srgbClr val="FFFFFF"/>
              </a:solidFill>
              <a:latin typeface="Impact" charset="0"/>
              <a:cs typeface="Impact" charset="0"/>
            </a:endParaRPr>
          </a:p>
        </p:txBody>
      </p:sp>
      <p:sp>
        <p:nvSpPr>
          <p:cNvPr id="299" name="Oval 298"/>
          <p:cNvSpPr/>
          <p:nvPr/>
        </p:nvSpPr>
        <p:spPr>
          <a:xfrm>
            <a:off x="62246" y="8348995"/>
            <a:ext cx="1158014" cy="1120583"/>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smtClean="0"/>
              <a:t>27 million </a:t>
            </a:r>
            <a:r>
              <a:rPr lang="en-US" sz="900" b="1" dirty="0" smtClean="0"/>
              <a:t>pieces </a:t>
            </a:r>
            <a:r>
              <a:rPr lang="en-US" sz="900" b="1" dirty="0"/>
              <a:t>of content </a:t>
            </a:r>
            <a:r>
              <a:rPr lang="en-US" sz="900" b="1" dirty="0" smtClean="0"/>
              <a:t>shared </a:t>
            </a:r>
            <a:r>
              <a:rPr lang="en-US" sz="900" b="1" dirty="0"/>
              <a:t>each day</a:t>
            </a:r>
          </a:p>
          <a:p>
            <a:pPr algn="ctr" fontAlgn="auto">
              <a:spcBef>
                <a:spcPts val="0"/>
              </a:spcBef>
              <a:spcAft>
                <a:spcPts val="0"/>
              </a:spcAft>
              <a:defRPr/>
            </a:pPr>
            <a:endParaRPr lang="en-US" sz="900" dirty="0"/>
          </a:p>
        </p:txBody>
      </p:sp>
      <p:sp>
        <p:nvSpPr>
          <p:cNvPr id="300" name="Oval 299"/>
          <p:cNvSpPr/>
          <p:nvPr/>
        </p:nvSpPr>
        <p:spPr>
          <a:xfrm>
            <a:off x="4376204" y="8862831"/>
            <a:ext cx="1275816" cy="1288107"/>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b="1" dirty="0"/>
              <a:t>On average </a:t>
            </a:r>
            <a:r>
              <a:rPr lang="en-US" sz="1400" b="1" dirty="0"/>
              <a:t>28% </a:t>
            </a:r>
            <a:r>
              <a:rPr lang="en-US" sz="900" b="1" dirty="0"/>
              <a:t>of total marketing budget </a:t>
            </a:r>
            <a:r>
              <a:rPr lang="en-US" sz="900" b="1" dirty="0" smtClean="0"/>
              <a:t>allocated </a:t>
            </a:r>
            <a:r>
              <a:rPr lang="en-US" sz="900" b="1" dirty="0"/>
              <a:t>towards content marketing</a:t>
            </a:r>
            <a:r>
              <a:rPr lang="en-US" sz="900" dirty="0"/>
              <a:t> </a:t>
            </a:r>
          </a:p>
        </p:txBody>
      </p:sp>
      <p:sp>
        <p:nvSpPr>
          <p:cNvPr id="301" name="Oval 300"/>
          <p:cNvSpPr/>
          <p:nvPr/>
        </p:nvSpPr>
        <p:spPr>
          <a:xfrm>
            <a:off x="3359278" y="8090786"/>
            <a:ext cx="1255451" cy="1212664"/>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86% </a:t>
            </a:r>
            <a:r>
              <a:rPr lang="en-US" sz="900" b="1" dirty="0"/>
              <a:t>of B2B and </a:t>
            </a:r>
            <a:r>
              <a:rPr lang="en-US" sz="1400" b="1" dirty="0"/>
              <a:t>77% </a:t>
            </a:r>
            <a:r>
              <a:rPr lang="en-US" sz="900" b="1" dirty="0"/>
              <a:t>of B2C companies use content marketing</a:t>
            </a:r>
            <a:endParaRPr lang="en-US" sz="900" dirty="0"/>
          </a:p>
        </p:txBody>
      </p:sp>
      <p:sp>
        <p:nvSpPr>
          <p:cNvPr id="302" name="Rectangle 301"/>
          <p:cNvSpPr/>
          <p:nvPr/>
        </p:nvSpPr>
        <p:spPr>
          <a:xfrm>
            <a:off x="585787" y="7659068"/>
            <a:ext cx="111232" cy="69254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3" name="Rectangle 302"/>
          <p:cNvSpPr/>
          <p:nvPr/>
        </p:nvSpPr>
        <p:spPr>
          <a:xfrm>
            <a:off x="1905794" y="7769837"/>
            <a:ext cx="119063" cy="124891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4" name="Rectangle 303"/>
          <p:cNvSpPr/>
          <p:nvPr/>
        </p:nvSpPr>
        <p:spPr>
          <a:xfrm>
            <a:off x="3930595" y="7656217"/>
            <a:ext cx="109537" cy="490537"/>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5" name="Rectangle 304"/>
          <p:cNvSpPr/>
          <p:nvPr/>
        </p:nvSpPr>
        <p:spPr>
          <a:xfrm>
            <a:off x="842963" y="13208000"/>
            <a:ext cx="8340725" cy="1066800"/>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1" name="Rectangle 110"/>
          <p:cNvSpPr/>
          <p:nvPr/>
        </p:nvSpPr>
        <p:spPr>
          <a:xfrm>
            <a:off x="-23813" y="26331863"/>
            <a:ext cx="9210676" cy="1100137"/>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4127" name="TextBox 112"/>
          <p:cNvSpPr txBox="1">
            <a:spLocks noChangeArrowheads="1"/>
          </p:cNvSpPr>
          <p:nvPr/>
        </p:nvSpPr>
        <p:spPr bwMode="auto">
          <a:xfrm>
            <a:off x="214655" y="26383909"/>
            <a:ext cx="62715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endParaRPr lang="en-US" altLang="en-US" sz="1400" dirty="0" smtClean="0">
              <a:solidFill>
                <a:schemeClr val="bg1"/>
              </a:solidFill>
            </a:endParaRPr>
          </a:p>
          <a:p>
            <a:pPr eaLnBrk="1" hangingPunct="1"/>
            <a:endParaRPr lang="en-US" altLang="en-US" sz="1400" dirty="0">
              <a:solidFill>
                <a:schemeClr val="bg1"/>
              </a:solidFill>
            </a:endParaRPr>
          </a:p>
        </p:txBody>
      </p:sp>
      <p:sp>
        <p:nvSpPr>
          <p:cNvPr id="130" name="Parallelogram 129"/>
          <p:cNvSpPr/>
          <p:nvPr/>
        </p:nvSpPr>
        <p:spPr>
          <a:xfrm rot="5400000" flipV="1">
            <a:off x="2862262" y="15105063"/>
            <a:ext cx="3470275" cy="9194800"/>
          </a:xfrm>
          <a:prstGeom prst="parallelogram">
            <a:avLst>
              <a:gd name="adj" fmla="val 43915"/>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800" dirty="0"/>
              <a:t> </a:t>
            </a:r>
          </a:p>
        </p:txBody>
      </p:sp>
      <p:sp>
        <p:nvSpPr>
          <p:cNvPr id="139" name="Rectangle 138"/>
          <p:cNvSpPr/>
          <p:nvPr/>
        </p:nvSpPr>
        <p:spPr>
          <a:xfrm>
            <a:off x="-53975" y="20046950"/>
            <a:ext cx="8480482" cy="10668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1" name="Oval 140"/>
          <p:cNvSpPr/>
          <p:nvPr/>
        </p:nvSpPr>
        <p:spPr>
          <a:xfrm>
            <a:off x="437662" y="21372722"/>
            <a:ext cx="1564870" cy="1420673"/>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b="1" dirty="0"/>
              <a:t>G</a:t>
            </a:r>
            <a:r>
              <a:rPr lang="en-US" sz="900" b="1" dirty="0" smtClean="0"/>
              <a:t>enerates </a:t>
            </a:r>
            <a:r>
              <a:rPr lang="en-US" sz="900" b="1" dirty="0"/>
              <a:t>conversions moderately or very well </a:t>
            </a:r>
            <a:r>
              <a:rPr lang="en-US" sz="1400" b="1" dirty="0"/>
              <a:t>70%</a:t>
            </a:r>
            <a:r>
              <a:rPr lang="en-US" sz="900" b="1" dirty="0"/>
              <a:t> of the time, compared to just </a:t>
            </a:r>
            <a:r>
              <a:rPr lang="en-US" sz="1400" b="1" dirty="0"/>
              <a:t>36%</a:t>
            </a:r>
            <a:r>
              <a:rPr lang="en-US" sz="900" b="1" dirty="0"/>
              <a:t> for passive content: </a:t>
            </a:r>
            <a:endParaRPr lang="en-US" sz="900" dirty="0"/>
          </a:p>
        </p:txBody>
      </p:sp>
      <p:sp>
        <p:nvSpPr>
          <p:cNvPr id="142" name="Oval 141"/>
          <p:cNvSpPr/>
          <p:nvPr/>
        </p:nvSpPr>
        <p:spPr>
          <a:xfrm>
            <a:off x="2213361" y="22008183"/>
            <a:ext cx="1627784" cy="1551779"/>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88% </a:t>
            </a:r>
            <a:r>
              <a:rPr lang="en-US" sz="900" b="1" dirty="0"/>
              <a:t>said interactive content is somewhat or very effective at differentiating from competitors versus just </a:t>
            </a:r>
            <a:r>
              <a:rPr lang="en-US" sz="1400" b="1" dirty="0"/>
              <a:t>55% </a:t>
            </a:r>
            <a:r>
              <a:rPr lang="en-US" sz="900" b="1" dirty="0"/>
              <a:t>for static content</a:t>
            </a:r>
            <a:r>
              <a:rPr lang="en-US" sz="900" dirty="0"/>
              <a:t> </a:t>
            </a:r>
          </a:p>
        </p:txBody>
      </p:sp>
      <p:sp>
        <p:nvSpPr>
          <p:cNvPr id="143" name="Oval 142"/>
          <p:cNvSpPr/>
          <p:nvPr/>
        </p:nvSpPr>
        <p:spPr>
          <a:xfrm>
            <a:off x="3891847" y="21459430"/>
            <a:ext cx="1595403" cy="1458912"/>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93% </a:t>
            </a:r>
            <a:r>
              <a:rPr lang="en-US" sz="900" b="1" dirty="0"/>
              <a:t>said interactive content is somewhat or very effective at educating the buyer, versus just </a:t>
            </a:r>
            <a:r>
              <a:rPr lang="en-US" sz="1400" b="1" dirty="0"/>
              <a:t>70% </a:t>
            </a:r>
            <a:r>
              <a:rPr lang="en-US" sz="900" b="1" dirty="0"/>
              <a:t>for static content: </a:t>
            </a:r>
            <a:endParaRPr lang="en-US" sz="900" dirty="0"/>
          </a:p>
        </p:txBody>
      </p:sp>
      <p:sp>
        <p:nvSpPr>
          <p:cNvPr id="144" name="Rectangle 143"/>
          <p:cNvSpPr/>
          <p:nvPr/>
        </p:nvSpPr>
        <p:spPr>
          <a:xfrm>
            <a:off x="1134971" y="20831174"/>
            <a:ext cx="111125" cy="720725"/>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5" name="Rectangle 144"/>
          <p:cNvSpPr/>
          <p:nvPr/>
        </p:nvSpPr>
        <p:spPr>
          <a:xfrm>
            <a:off x="3001962" y="21102638"/>
            <a:ext cx="129527" cy="1026248"/>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6" name="Rectangle 145"/>
          <p:cNvSpPr/>
          <p:nvPr/>
        </p:nvSpPr>
        <p:spPr>
          <a:xfrm>
            <a:off x="4618077" y="20977226"/>
            <a:ext cx="116905" cy="531832"/>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7" name="TextBox 296"/>
          <p:cNvSpPr txBox="1">
            <a:spLocks noChangeArrowheads="1"/>
          </p:cNvSpPr>
          <p:nvPr/>
        </p:nvSpPr>
        <p:spPr bwMode="auto">
          <a:xfrm>
            <a:off x="1658938" y="13485813"/>
            <a:ext cx="732313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pc="300" dirty="0" smtClean="0">
                <a:solidFill>
                  <a:srgbClr val="FFFFFF"/>
                </a:solidFill>
                <a:latin typeface="Impact" charset="0"/>
                <a:cs typeface="Impact" charset="0"/>
              </a:rPr>
              <a:t>Challenges of Content Marketing</a:t>
            </a:r>
            <a:endParaRPr lang="en-US" spc="300" dirty="0">
              <a:solidFill>
                <a:srgbClr val="FFFFFF"/>
              </a:solidFill>
              <a:latin typeface="Impact" charset="0"/>
              <a:cs typeface="Impact" charset="0"/>
            </a:endParaRPr>
          </a:p>
        </p:txBody>
      </p:sp>
      <p:sp>
        <p:nvSpPr>
          <p:cNvPr id="148" name="TextBox 296"/>
          <p:cNvSpPr txBox="1">
            <a:spLocks noChangeArrowheads="1"/>
          </p:cNvSpPr>
          <p:nvPr/>
        </p:nvSpPr>
        <p:spPr bwMode="auto">
          <a:xfrm>
            <a:off x="152399" y="20153707"/>
            <a:ext cx="8274108"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pc="300" dirty="0" smtClean="0">
                <a:solidFill>
                  <a:srgbClr val="FFFFFF"/>
                </a:solidFill>
                <a:latin typeface="Impact" charset="0"/>
                <a:cs typeface="Impact" charset="0"/>
              </a:rPr>
              <a:t>Interactive Content Stats And How It Beats Content Marketing </a:t>
            </a:r>
            <a:endParaRPr lang="en-US" spc="300" dirty="0">
              <a:solidFill>
                <a:srgbClr val="FFFFFF"/>
              </a:solidFill>
              <a:latin typeface="Impact" charset="0"/>
              <a:cs typeface="Impact" charset="0"/>
            </a:endParaRPr>
          </a:p>
        </p:txBody>
      </p:sp>
      <p:sp>
        <p:nvSpPr>
          <p:cNvPr id="150" name="TextBox 198"/>
          <p:cNvSpPr txBox="1">
            <a:spLocks noChangeArrowheads="1"/>
          </p:cNvSpPr>
          <p:nvPr/>
        </p:nvSpPr>
        <p:spPr bwMode="auto">
          <a:xfrm rot="388574">
            <a:off x="4559854" y="10766534"/>
            <a:ext cx="3709500" cy="18466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r>
              <a:rPr lang="en-US" sz="1400" dirty="0" smtClean="0">
                <a:solidFill>
                  <a:schemeClr val="bg1"/>
                </a:solidFill>
              </a:rPr>
              <a:t>“</a:t>
            </a:r>
            <a:r>
              <a:rPr lang="en-US" sz="1400" dirty="0">
                <a:solidFill>
                  <a:schemeClr val="bg1"/>
                </a:solidFill>
              </a:rPr>
              <a:t>Content marketing </a:t>
            </a:r>
            <a:r>
              <a:rPr lang="en-US" sz="1400" dirty="0" smtClean="0">
                <a:solidFill>
                  <a:schemeClr val="bg1"/>
                </a:solidFill>
              </a:rPr>
              <a:t>is the </a:t>
            </a:r>
            <a:r>
              <a:rPr lang="en-US" sz="1400" dirty="0">
                <a:solidFill>
                  <a:schemeClr val="bg1"/>
                </a:solidFill>
              </a:rPr>
              <a:t>marketing and business process for creating and distributing relevant and valuable content to attract, acquire, and engage a clearly defined and understood target audience – with the objective of driving profitable customer action.” </a:t>
            </a:r>
          </a:p>
          <a:p>
            <a:r>
              <a:rPr lang="en-US" sz="1400" dirty="0">
                <a:solidFill>
                  <a:schemeClr val="bg1"/>
                </a:solidFill>
              </a:rPr>
              <a:t>— Content Marketing Institute </a:t>
            </a:r>
          </a:p>
          <a:p>
            <a:pPr algn="just" eaLnBrk="1" hangingPunct="1"/>
            <a:r>
              <a:rPr lang="en-US" altLang="en-US" sz="1600" dirty="0" smtClean="0">
                <a:solidFill>
                  <a:schemeClr val="bg1"/>
                </a:solidFill>
              </a:rPr>
              <a:t> </a:t>
            </a:r>
            <a:endParaRPr lang="en-US" altLang="en-US" sz="1600" dirty="0">
              <a:solidFill>
                <a:schemeClr val="bg1"/>
              </a:solidFill>
            </a:endParaRPr>
          </a:p>
        </p:txBody>
      </p:sp>
      <p:sp>
        <p:nvSpPr>
          <p:cNvPr id="4139" name="TextBox 198"/>
          <p:cNvSpPr txBox="1">
            <a:spLocks noChangeArrowheads="1"/>
          </p:cNvSpPr>
          <p:nvPr/>
        </p:nvSpPr>
        <p:spPr bwMode="auto">
          <a:xfrm rot="21134820">
            <a:off x="489200" y="17538643"/>
            <a:ext cx="409098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just" eaLnBrk="1" hangingPunct="1"/>
            <a:r>
              <a:rPr lang="en-US" altLang="en-US" sz="1400" dirty="0" smtClean="0">
                <a:solidFill>
                  <a:schemeClr val="bg1"/>
                </a:solidFill>
              </a:rPr>
              <a:t>Content marketing strategies such as static blog posts, Whitepapers are passive form of content that produces little or no engagement with the buyers and does not tell you how your consumers interact with your content</a:t>
            </a:r>
            <a:endParaRPr lang="en-US" altLang="en-US" sz="1400" dirty="0">
              <a:solidFill>
                <a:schemeClr val="bg1"/>
              </a:solidFill>
            </a:endParaRPr>
          </a:p>
        </p:txBody>
      </p:sp>
      <p:sp>
        <p:nvSpPr>
          <p:cNvPr id="4140" name="TextBox 198"/>
          <p:cNvSpPr txBox="1">
            <a:spLocks noChangeArrowheads="1"/>
          </p:cNvSpPr>
          <p:nvPr/>
        </p:nvSpPr>
        <p:spPr bwMode="auto">
          <a:xfrm rot="388574">
            <a:off x="3663630" y="24862768"/>
            <a:ext cx="40909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just" eaLnBrk="1" hangingPunct="1"/>
            <a:r>
              <a:rPr lang="en-US" altLang="en-US" sz="1400" dirty="0" smtClean="0">
                <a:solidFill>
                  <a:schemeClr val="bg1"/>
                </a:solidFill>
              </a:rPr>
              <a:t>Interactive content is the content that produces highly engaging experiences with the buyer. It includes Interactive </a:t>
            </a:r>
            <a:r>
              <a:rPr lang="en-US" altLang="en-US" sz="1400" dirty="0">
                <a:solidFill>
                  <a:schemeClr val="bg1"/>
                </a:solidFill>
              </a:rPr>
              <a:t>A</a:t>
            </a:r>
            <a:r>
              <a:rPr lang="en-US" altLang="en-US" sz="1400" dirty="0" smtClean="0">
                <a:solidFill>
                  <a:schemeClr val="bg1"/>
                </a:solidFill>
              </a:rPr>
              <a:t>pps, Brackets, Quizzes, Calculators, Assessments and configurators.</a:t>
            </a:r>
            <a:endParaRPr lang="en-US" altLang="en-US" sz="1400" dirty="0">
              <a:solidFill>
                <a:schemeClr val="bg1"/>
              </a:solidFill>
            </a:endParaRPr>
          </a:p>
        </p:txBody>
      </p:sp>
      <p:sp>
        <p:nvSpPr>
          <p:cNvPr id="55" name="Oval 54"/>
          <p:cNvSpPr/>
          <p:nvPr/>
        </p:nvSpPr>
        <p:spPr>
          <a:xfrm>
            <a:off x="1388147" y="8836820"/>
            <a:ext cx="1163638" cy="1163637"/>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b="1" dirty="0"/>
              <a:t>Costs </a:t>
            </a:r>
            <a:r>
              <a:rPr lang="en-US" sz="1400" b="1" dirty="0"/>
              <a:t>62% </a:t>
            </a:r>
            <a:r>
              <a:rPr lang="en-US" sz="900" b="1" dirty="0"/>
              <a:t>less than traditional marketing and </a:t>
            </a:r>
            <a:r>
              <a:rPr lang="en-US" sz="1400" b="1" dirty="0"/>
              <a:t>3x</a:t>
            </a:r>
            <a:r>
              <a:rPr lang="en-US" sz="900" b="1" dirty="0"/>
              <a:t> more leads</a:t>
            </a:r>
            <a:endParaRPr lang="en-US" sz="900" dirty="0"/>
          </a:p>
        </p:txBody>
      </p:sp>
      <p:sp>
        <p:nvSpPr>
          <p:cNvPr id="56" name="Rectangle 55"/>
          <p:cNvSpPr/>
          <p:nvPr/>
        </p:nvSpPr>
        <p:spPr>
          <a:xfrm>
            <a:off x="4960678" y="7810500"/>
            <a:ext cx="127790" cy="1108077"/>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7" name="Oval 56"/>
          <p:cNvSpPr/>
          <p:nvPr/>
        </p:nvSpPr>
        <p:spPr>
          <a:xfrm>
            <a:off x="5553799" y="8078389"/>
            <a:ext cx="1458914" cy="1422604"/>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69% </a:t>
            </a:r>
            <a:r>
              <a:rPr lang="en-US" sz="900" b="1" dirty="0"/>
              <a:t>of content marketers are currently working on creating more engaging/higher quality content</a:t>
            </a:r>
            <a:r>
              <a:rPr lang="en-US" sz="900" dirty="0"/>
              <a:t> </a:t>
            </a:r>
          </a:p>
        </p:txBody>
      </p:sp>
      <p:sp>
        <p:nvSpPr>
          <p:cNvPr id="58" name="Rectangle 57"/>
          <p:cNvSpPr/>
          <p:nvPr/>
        </p:nvSpPr>
        <p:spPr>
          <a:xfrm>
            <a:off x="6216348" y="7748443"/>
            <a:ext cx="115963" cy="490537"/>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0" name="Oval 59"/>
          <p:cNvSpPr/>
          <p:nvPr/>
        </p:nvSpPr>
        <p:spPr>
          <a:xfrm>
            <a:off x="7060674" y="8505875"/>
            <a:ext cx="1255451" cy="1212664"/>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60% </a:t>
            </a:r>
            <a:r>
              <a:rPr lang="en-US" sz="900" b="1" dirty="0"/>
              <a:t>of content marketers are currently working on creating visual content </a:t>
            </a:r>
          </a:p>
        </p:txBody>
      </p:sp>
      <p:sp>
        <p:nvSpPr>
          <p:cNvPr id="61" name="Rectangle 60"/>
          <p:cNvSpPr/>
          <p:nvPr/>
        </p:nvSpPr>
        <p:spPr>
          <a:xfrm>
            <a:off x="7635284" y="7859713"/>
            <a:ext cx="143355" cy="664651"/>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TextBox 4"/>
          <p:cNvSpPr txBox="1"/>
          <p:nvPr/>
        </p:nvSpPr>
        <p:spPr>
          <a:xfrm>
            <a:off x="459987" y="9484346"/>
            <a:ext cx="624693" cy="230832"/>
          </a:xfrm>
          <a:prstGeom prst="rect">
            <a:avLst/>
          </a:prstGeom>
          <a:noFill/>
        </p:spPr>
        <p:txBody>
          <a:bodyPr wrap="square" rtlCol="0">
            <a:spAutoFit/>
          </a:bodyPr>
          <a:lstStyle/>
          <a:p>
            <a:r>
              <a:rPr lang="en-US" sz="900" dirty="0">
                <a:solidFill>
                  <a:schemeClr val="lt1"/>
                </a:solidFill>
                <a:latin typeface="+mn-lt"/>
                <a:ea typeface="+mn-ea"/>
              </a:rPr>
              <a:t>AOL</a:t>
            </a:r>
            <a:endParaRPr lang="en-US" sz="700" dirty="0">
              <a:solidFill>
                <a:schemeClr val="lt1"/>
              </a:solidFill>
              <a:latin typeface="+mn-lt"/>
              <a:ea typeface="+mn-ea"/>
            </a:endParaRPr>
          </a:p>
        </p:txBody>
      </p:sp>
      <p:sp>
        <p:nvSpPr>
          <p:cNvPr id="6" name="TextBox 5"/>
          <p:cNvSpPr txBox="1"/>
          <p:nvPr/>
        </p:nvSpPr>
        <p:spPr>
          <a:xfrm>
            <a:off x="1371056" y="10017482"/>
            <a:ext cx="1262952" cy="507831"/>
          </a:xfrm>
          <a:prstGeom prst="rect">
            <a:avLst/>
          </a:prstGeom>
          <a:noFill/>
        </p:spPr>
        <p:txBody>
          <a:bodyPr wrap="square" rtlCol="0">
            <a:spAutoFit/>
          </a:bodyPr>
          <a:lstStyle/>
          <a:p>
            <a:pPr lvl="0"/>
            <a:r>
              <a:rPr lang="en-US" sz="900" dirty="0" smtClean="0">
                <a:solidFill>
                  <a:schemeClr val="bg1"/>
                </a:solidFill>
              </a:rPr>
              <a:t>Demand Metric’s Lead Generation Benchmark Report for 2014</a:t>
            </a:r>
            <a:endParaRPr lang="en-US" sz="900" dirty="0">
              <a:solidFill>
                <a:schemeClr val="bg1"/>
              </a:solidFill>
            </a:endParaRPr>
          </a:p>
        </p:txBody>
      </p:sp>
      <p:sp>
        <p:nvSpPr>
          <p:cNvPr id="68" name="TextBox 67"/>
          <p:cNvSpPr txBox="1"/>
          <p:nvPr/>
        </p:nvSpPr>
        <p:spPr>
          <a:xfrm>
            <a:off x="3042302" y="10141277"/>
            <a:ext cx="5333645" cy="507831"/>
          </a:xfrm>
          <a:prstGeom prst="rect">
            <a:avLst/>
          </a:prstGeom>
          <a:noFill/>
        </p:spPr>
        <p:txBody>
          <a:bodyPr wrap="square" rtlCol="0">
            <a:spAutoFit/>
          </a:bodyPr>
          <a:lstStyle/>
          <a:p>
            <a:pPr lvl="0"/>
            <a:r>
              <a:rPr lang="en-US" sz="900" dirty="0" smtClean="0">
                <a:solidFill>
                  <a:schemeClr val="bg1"/>
                </a:solidFill>
              </a:rPr>
              <a:t>2015 </a:t>
            </a:r>
            <a:r>
              <a:rPr lang="en-US" sz="900" dirty="0">
                <a:solidFill>
                  <a:schemeClr val="bg1"/>
                </a:solidFill>
              </a:rPr>
              <a:t>B2B Content Marketing Benchmarks, Budgets and Trends- North America by Content Marketing Institute and Marketing Prof</a:t>
            </a:r>
          </a:p>
          <a:p>
            <a:endParaRPr lang="en-US" sz="900" dirty="0"/>
          </a:p>
        </p:txBody>
      </p:sp>
      <p:sp>
        <p:nvSpPr>
          <p:cNvPr id="9" name="TextBox 8"/>
          <p:cNvSpPr txBox="1"/>
          <p:nvPr/>
        </p:nvSpPr>
        <p:spPr>
          <a:xfrm>
            <a:off x="3489325" y="16026251"/>
            <a:ext cx="1351852" cy="461665"/>
          </a:xfrm>
          <a:prstGeom prst="rect">
            <a:avLst/>
          </a:prstGeom>
          <a:noFill/>
        </p:spPr>
        <p:txBody>
          <a:bodyPr wrap="square" rtlCol="0">
            <a:spAutoFit/>
          </a:bodyPr>
          <a:lstStyle/>
          <a:p>
            <a:r>
              <a:rPr lang="en-US" sz="800" dirty="0">
                <a:solidFill>
                  <a:schemeClr val="bg1"/>
                </a:solidFill>
              </a:rPr>
              <a:t>Jeff </a:t>
            </a:r>
            <a:r>
              <a:rPr lang="en-US" sz="800" dirty="0" err="1">
                <a:solidFill>
                  <a:schemeClr val="bg1"/>
                </a:solidFill>
              </a:rPr>
              <a:t>Zabin</a:t>
            </a:r>
            <a:r>
              <a:rPr lang="en-US" sz="800" dirty="0">
                <a:solidFill>
                  <a:schemeClr val="bg1"/>
                </a:solidFill>
              </a:rPr>
              <a:t>, Starfleet Media</a:t>
            </a:r>
            <a:r>
              <a:rPr lang="en-US" dirty="0" smtClean="0">
                <a:effectLst/>
              </a:rPr>
              <a:t> </a:t>
            </a:r>
            <a:endParaRPr lang="en-US" dirty="0"/>
          </a:p>
        </p:txBody>
      </p:sp>
      <p:sp>
        <p:nvSpPr>
          <p:cNvPr id="71" name="Oval 70"/>
          <p:cNvSpPr/>
          <p:nvPr/>
        </p:nvSpPr>
        <p:spPr bwMode="auto">
          <a:xfrm>
            <a:off x="1246096" y="14462713"/>
            <a:ext cx="1465380" cy="1460972"/>
          </a:xfrm>
          <a:prstGeom prst="ellipse">
            <a:avLst/>
          </a:prstGeom>
          <a:solidFill>
            <a:srgbClr val="307E86"/>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900" b="1" dirty="0"/>
              <a:t>Only </a:t>
            </a:r>
            <a:r>
              <a:rPr lang="en-US" sz="1400" b="1" dirty="0"/>
              <a:t>38% </a:t>
            </a:r>
            <a:r>
              <a:rPr lang="en-US" sz="900" b="1" dirty="0"/>
              <a:t>of marketers say their content marketing is effective</a:t>
            </a:r>
            <a:r>
              <a:rPr lang="en-US" sz="900" dirty="0"/>
              <a:t> </a:t>
            </a:r>
            <a:endParaRPr lang="en-US" sz="1800" dirty="0"/>
          </a:p>
        </p:txBody>
      </p:sp>
      <p:sp>
        <p:nvSpPr>
          <p:cNvPr id="72" name="Rectangle 71"/>
          <p:cNvSpPr/>
          <p:nvPr/>
        </p:nvSpPr>
        <p:spPr bwMode="auto">
          <a:xfrm>
            <a:off x="1934174" y="14181295"/>
            <a:ext cx="90683" cy="371317"/>
          </a:xfrm>
          <a:prstGeom prst="rect">
            <a:avLst/>
          </a:prstGeom>
          <a:solidFill>
            <a:srgbClr val="307E8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TextBox 9"/>
          <p:cNvSpPr txBox="1"/>
          <p:nvPr/>
        </p:nvSpPr>
        <p:spPr>
          <a:xfrm>
            <a:off x="1008405" y="15915078"/>
            <a:ext cx="2085173" cy="707886"/>
          </a:xfrm>
          <a:prstGeom prst="rect">
            <a:avLst/>
          </a:prstGeom>
          <a:noFill/>
        </p:spPr>
        <p:txBody>
          <a:bodyPr wrap="square" rtlCol="0">
            <a:spAutoFit/>
          </a:bodyPr>
          <a:lstStyle/>
          <a:p>
            <a:pPr lvl="0"/>
            <a:r>
              <a:rPr lang="en-US" sz="800" dirty="0">
                <a:solidFill>
                  <a:schemeClr val="bg1"/>
                </a:solidFill>
              </a:rPr>
              <a:t>2015 B2B Content Marketing Benchmarks, Budgets and Trends- North America by Content Marketing Institute and Marketing Prof</a:t>
            </a:r>
          </a:p>
          <a:p>
            <a:endParaRPr lang="en-US" sz="800" dirty="0"/>
          </a:p>
        </p:txBody>
      </p:sp>
      <p:sp>
        <p:nvSpPr>
          <p:cNvPr id="74" name="TextBox 73"/>
          <p:cNvSpPr txBox="1"/>
          <p:nvPr/>
        </p:nvSpPr>
        <p:spPr>
          <a:xfrm>
            <a:off x="5888052" y="16611957"/>
            <a:ext cx="3094023" cy="338554"/>
          </a:xfrm>
          <a:prstGeom prst="rect">
            <a:avLst/>
          </a:prstGeom>
          <a:noFill/>
        </p:spPr>
        <p:txBody>
          <a:bodyPr wrap="square" rtlCol="0">
            <a:spAutoFit/>
          </a:bodyPr>
          <a:lstStyle/>
          <a:p>
            <a:pPr lvl="0"/>
            <a:r>
              <a:rPr lang="en-US" sz="800" dirty="0">
                <a:solidFill>
                  <a:schemeClr val="bg1"/>
                </a:solidFill>
              </a:rPr>
              <a:t>Demand Metric’s Lead Generation Benchmark Report for 2014</a:t>
            </a:r>
          </a:p>
          <a:p>
            <a:endParaRPr lang="en-US" sz="800" dirty="0"/>
          </a:p>
        </p:txBody>
      </p:sp>
      <p:sp>
        <p:nvSpPr>
          <p:cNvPr id="75" name="Oval 74"/>
          <p:cNvSpPr/>
          <p:nvPr/>
        </p:nvSpPr>
        <p:spPr>
          <a:xfrm>
            <a:off x="5623412" y="21835633"/>
            <a:ext cx="1537728" cy="1443111"/>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400" b="1" dirty="0"/>
              <a:t>38% </a:t>
            </a:r>
            <a:r>
              <a:rPr lang="en-US" sz="900" b="1" dirty="0"/>
              <a:t>said interactive content is somewhat or very effective at being shared, versus just </a:t>
            </a:r>
            <a:r>
              <a:rPr lang="en-US" sz="1400" b="1" dirty="0"/>
              <a:t>17% </a:t>
            </a:r>
            <a:r>
              <a:rPr lang="en-US" sz="900" b="1" dirty="0"/>
              <a:t>for static content: </a:t>
            </a:r>
            <a:endParaRPr lang="en-US" sz="900" dirty="0"/>
          </a:p>
        </p:txBody>
      </p:sp>
      <p:sp>
        <p:nvSpPr>
          <p:cNvPr id="76" name="Rectangle 75"/>
          <p:cNvSpPr/>
          <p:nvPr/>
        </p:nvSpPr>
        <p:spPr>
          <a:xfrm>
            <a:off x="6301874" y="20928013"/>
            <a:ext cx="129527" cy="1026248"/>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7" name="Oval 76"/>
          <p:cNvSpPr/>
          <p:nvPr/>
        </p:nvSpPr>
        <p:spPr>
          <a:xfrm>
            <a:off x="7369862" y="21221329"/>
            <a:ext cx="1247071" cy="1130062"/>
          </a:xfrm>
          <a:prstGeom prst="ellipse">
            <a:avLst/>
          </a:prstGeom>
          <a:solidFill>
            <a:schemeClr val="accent3">
              <a:lumMod val="75000"/>
            </a:schemeClr>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lvl="0" algn="ctr"/>
            <a:r>
              <a:rPr lang="en-US" sz="900" b="1" dirty="0"/>
              <a:t>Interactive content drives </a:t>
            </a:r>
            <a:r>
              <a:rPr lang="en-US" sz="1400" b="1" dirty="0"/>
              <a:t>2x </a:t>
            </a:r>
            <a:r>
              <a:rPr lang="en-US" sz="900" b="1" dirty="0"/>
              <a:t>the </a:t>
            </a:r>
            <a:r>
              <a:rPr lang="en-US" sz="900" b="1" dirty="0" smtClean="0"/>
              <a:t>conversions than passive content</a:t>
            </a:r>
            <a:endParaRPr lang="en-US" sz="900" dirty="0"/>
          </a:p>
        </p:txBody>
      </p:sp>
      <p:sp>
        <p:nvSpPr>
          <p:cNvPr id="78" name="Rectangle 77"/>
          <p:cNvSpPr/>
          <p:nvPr/>
        </p:nvSpPr>
        <p:spPr>
          <a:xfrm>
            <a:off x="7932164" y="20694619"/>
            <a:ext cx="116905" cy="531832"/>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TextBox 10"/>
          <p:cNvSpPr txBox="1"/>
          <p:nvPr/>
        </p:nvSpPr>
        <p:spPr>
          <a:xfrm>
            <a:off x="2424644" y="23729507"/>
            <a:ext cx="5375068" cy="215444"/>
          </a:xfrm>
          <a:prstGeom prst="rect">
            <a:avLst/>
          </a:prstGeom>
          <a:noFill/>
        </p:spPr>
        <p:txBody>
          <a:bodyPr wrap="square" rtlCol="0">
            <a:spAutoFit/>
          </a:bodyPr>
          <a:lstStyle/>
          <a:p>
            <a:pPr lvl="0"/>
            <a:r>
              <a:rPr lang="en-US" sz="800" dirty="0">
                <a:solidFill>
                  <a:schemeClr val="bg1"/>
                </a:solidFill>
              </a:rPr>
              <a:t>Demand Metric’s Lead Generation Benchmark Report for 2014</a:t>
            </a:r>
          </a:p>
        </p:txBody>
      </p:sp>
      <p:sp>
        <p:nvSpPr>
          <p:cNvPr id="62" name="TextBox 61"/>
          <p:cNvSpPr txBox="1"/>
          <p:nvPr/>
        </p:nvSpPr>
        <p:spPr>
          <a:xfrm>
            <a:off x="7601115" y="22364393"/>
            <a:ext cx="2085464" cy="215444"/>
          </a:xfrm>
          <a:prstGeom prst="rect">
            <a:avLst/>
          </a:prstGeom>
          <a:noFill/>
        </p:spPr>
        <p:txBody>
          <a:bodyPr wrap="square" rtlCol="0">
            <a:spAutoFit/>
          </a:bodyPr>
          <a:lstStyle/>
          <a:p>
            <a:pPr lvl="0"/>
            <a:r>
              <a:rPr lang="en-US" sz="800" dirty="0" err="1" smtClean="0">
                <a:solidFill>
                  <a:schemeClr val="bg1"/>
                </a:solidFill>
              </a:rPr>
              <a:t>Kapost</a:t>
            </a:r>
            <a:r>
              <a:rPr lang="en-US" sz="800" dirty="0" smtClean="0">
                <a:solidFill>
                  <a:schemeClr val="bg1"/>
                </a:solidFill>
              </a:rPr>
              <a:t> Report 2014</a:t>
            </a:r>
            <a:endParaRPr lang="en-US" sz="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teractive Content Infographic_Vinay" id="{A4943B45-C368-E840-928D-C2C1E19C147C}" vid="{F2314CDB-744F-804F-B290-DC8CF4C410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1343</TotalTime>
  <Words>461</Words>
  <Application>Microsoft Macintosh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Impact</vt:lpstr>
      <vt:lpstr>ＭＳ Ｐゴシック</vt:lpstr>
      <vt:lpstr>Arial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cp:revision>
  <cp:lastPrinted>2015-12-01T23:15:32Z</cp:lastPrinted>
  <dcterms:created xsi:type="dcterms:W3CDTF">2015-12-01T18:12:07Z</dcterms:created>
  <dcterms:modified xsi:type="dcterms:W3CDTF">2016-02-05T20:09:37Z</dcterms:modified>
</cp:coreProperties>
</file>